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40"/>
    <p:restoredTop sz="94677"/>
  </p:normalViewPr>
  <p:slideViewPr>
    <p:cSldViewPr snapToGrid="0" snapToObjects="1">
      <p:cViewPr varScale="1">
        <p:scale>
          <a:sx n="86" d="100"/>
          <a:sy n="86" d="100"/>
        </p:scale>
        <p:origin x="23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D05F9B-4A57-4093-8364-0FF210E2CB2C}" type="doc">
      <dgm:prSet loTypeId="urn:microsoft.com/office/officeart/2005/8/layout/default" loCatId="Inbox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F516248-4E17-474E-B802-1CC18F8C0E3A}">
      <dgm:prSet/>
      <dgm:spPr/>
      <dgm:t>
        <a:bodyPr/>
        <a:lstStyle/>
        <a:p>
          <a:r>
            <a:rPr lang="en-US"/>
            <a:t>Helpful for very simple calculations (additions, subtractions, non-iterative calculations) of large datasets</a:t>
          </a:r>
        </a:p>
      </dgm:t>
    </dgm:pt>
    <dgm:pt modelId="{50DBFB7E-C542-481B-9848-308F1A1BE198}" type="parTrans" cxnId="{740F1AD0-4BAA-4385-B2EA-BF9741F51635}">
      <dgm:prSet/>
      <dgm:spPr/>
      <dgm:t>
        <a:bodyPr/>
        <a:lstStyle/>
        <a:p>
          <a:endParaRPr lang="en-US"/>
        </a:p>
      </dgm:t>
    </dgm:pt>
    <dgm:pt modelId="{EF729C7C-FE5B-4BBF-8EA6-BF8FB57D0F3D}" type="sibTrans" cxnId="{740F1AD0-4BAA-4385-B2EA-BF9741F51635}">
      <dgm:prSet/>
      <dgm:spPr/>
      <dgm:t>
        <a:bodyPr/>
        <a:lstStyle/>
        <a:p>
          <a:endParaRPr lang="en-US"/>
        </a:p>
      </dgm:t>
    </dgm:pt>
    <dgm:pt modelId="{9AEEC39E-1AAE-427E-A923-DAAEAFCDC8BF}">
      <dgm:prSet/>
      <dgm:spPr/>
      <dgm:t>
        <a:bodyPr/>
        <a:lstStyle/>
        <a:p>
          <a:r>
            <a:rPr lang="en-US"/>
            <a:t>Draws data from HDFS</a:t>
          </a:r>
        </a:p>
      </dgm:t>
    </dgm:pt>
    <dgm:pt modelId="{DA0EA9F5-73CE-47D0-A592-D5D032DCF3C7}" type="parTrans" cxnId="{4CD972DF-16E2-4FA5-BC5C-A2CFBF2BE85B}">
      <dgm:prSet/>
      <dgm:spPr/>
      <dgm:t>
        <a:bodyPr/>
        <a:lstStyle/>
        <a:p>
          <a:endParaRPr lang="en-US"/>
        </a:p>
      </dgm:t>
    </dgm:pt>
    <dgm:pt modelId="{666FA956-A44B-49B6-BEFC-348BCE056D75}" type="sibTrans" cxnId="{4CD972DF-16E2-4FA5-BC5C-A2CFBF2BE85B}">
      <dgm:prSet/>
      <dgm:spPr/>
      <dgm:t>
        <a:bodyPr/>
        <a:lstStyle/>
        <a:p>
          <a:endParaRPr lang="en-US"/>
        </a:p>
      </dgm:t>
    </dgm:pt>
    <dgm:pt modelId="{726CE0B6-AE19-4230-95D8-E169DBCE0955}">
      <dgm:prSet/>
      <dgm:spPr/>
      <dgm:t>
        <a:bodyPr/>
        <a:lstStyle/>
        <a:p>
          <a:r>
            <a:rPr lang="en-US"/>
            <a:t>Is created to distribute the data calculations and create ‘fail-over’, with a ‘shuffle’</a:t>
          </a:r>
        </a:p>
      </dgm:t>
    </dgm:pt>
    <dgm:pt modelId="{FE624841-2630-4892-A12F-3346BB62D7D7}" type="parTrans" cxnId="{DBC4CBE8-7552-4CB7-BAC0-30CB6086DDB2}">
      <dgm:prSet/>
      <dgm:spPr/>
      <dgm:t>
        <a:bodyPr/>
        <a:lstStyle/>
        <a:p>
          <a:endParaRPr lang="en-US"/>
        </a:p>
      </dgm:t>
    </dgm:pt>
    <dgm:pt modelId="{D1863F9B-A169-46A4-ADC9-F2ABA87F4549}" type="sibTrans" cxnId="{DBC4CBE8-7552-4CB7-BAC0-30CB6086DDB2}">
      <dgm:prSet/>
      <dgm:spPr/>
      <dgm:t>
        <a:bodyPr/>
        <a:lstStyle/>
        <a:p>
          <a:endParaRPr lang="en-US"/>
        </a:p>
      </dgm:t>
    </dgm:pt>
    <dgm:pt modelId="{C362C816-1B8B-B049-84BA-5019DE719021}" type="pres">
      <dgm:prSet presAssocID="{1ED05F9B-4A57-4093-8364-0FF210E2CB2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D26CAD7-A231-8E4B-B45D-E94BA1D83F89}" type="pres">
      <dgm:prSet presAssocID="{7F516248-4E17-474E-B802-1CC18F8C0E3A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BC7757-9F93-DF40-9340-DDA5087409E1}" type="pres">
      <dgm:prSet presAssocID="{EF729C7C-FE5B-4BBF-8EA6-BF8FB57D0F3D}" presName="sibTrans" presStyleCnt="0"/>
      <dgm:spPr/>
    </dgm:pt>
    <dgm:pt modelId="{67799E75-E675-E248-A369-1AC3BE19E244}" type="pres">
      <dgm:prSet presAssocID="{9AEEC39E-1AAE-427E-A923-DAAEAFCDC8BF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18B116-73F5-F94C-943D-D1E57BFFE9A1}" type="pres">
      <dgm:prSet presAssocID="{666FA956-A44B-49B6-BEFC-348BCE056D75}" presName="sibTrans" presStyleCnt="0"/>
      <dgm:spPr/>
    </dgm:pt>
    <dgm:pt modelId="{B182C0E2-D645-6F43-BE48-CF485A271C58}" type="pres">
      <dgm:prSet presAssocID="{726CE0B6-AE19-4230-95D8-E169DBCE095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68EB081-7F8A-9B4B-A4D7-EA89F31F3494}" type="presOf" srcId="{7F516248-4E17-474E-B802-1CC18F8C0E3A}" destId="{DD26CAD7-A231-8E4B-B45D-E94BA1D83F89}" srcOrd="0" destOrd="0" presId="urn:microsoft.com/office/officeart/2005/8/layout/default"/>
    <dgm:cxn modelId="{DBC4CBE8-7552-4CB7-BAC0-30CB6086DDB2}" srcId="{1ED05F9B-4A57-4093-8364-0FF210E2CB2C}" destId="{726CE0B6-AE19-4230-95D8-E169DBCE0955}" srcOrd="2" destOrd="0" parTransId="{FE624841-2630-4892-A12F-3346BB62D7D7}" sibTransId="{D1863F9B-A169-46A4-ADC9-F2ABA87F4549}"/>
    <dgm:cxn modelId="{F97EF810-1F4B-D448-A44D-E445EBC98169}" type="presOf" srcId="{726CE0B6-AE19-4230-95D8-E169DBCE0955}" destId="{B182C0E2-D645-6F43-BE48-CF485A271C58}" srcOrd="0" destOrd="0" presId="urn:microsoft.com/office/officeart/2005/8/layout/default"/>
    <dgm:cxn modelId="{4CD972DF-16E2-4FA5-BC5C-A2CFBF2BE85B}" srcId="{1ED05F9B-4A57-4093-8364-0FF210E2CB2C}" destId="{9AEEC39E-1AAE-427E-A923-DAAEAFCDC8BF}" srcOrd="1" destOrd="0" parTransId="{DA0EA9F5-73CE-47D0-A592-D5D032DCF3C7}" sibTransId="{666FA956-A44B-49B6-BEFC-348BCE056D75}"/>
    <dgm:cxn modelId="{740F1AD0-4BAA-4385-B2EA-BF9741F51635}" srcId="{1ED05F9B-4A57-4093-8364-0FF210E2CB2C}" destId="{7F516248-4E17-474E-B802-1CC18F8C0E3A}" srcOrd="0" destOrd="0" parTransId="{50DBFB7E-C542-481B-9848-308F1A1BE198}" sibTransId="{EF729C7C-FE5B-4BBF-8EA6-BF8FB57D0F3D}"/>
    <dgm:cxn modelId="{6684FE81-959D-1942-9012-1C4BAF2D4921}" type="presOf" srcId="{1ED05F9B-4A57-4093-8364-0FF210E2CB2C}" destId="{C362C816-1B8B-B049-84BA-5019DE719021}" srcOrd="0" destOrd="0" presId="urn:microsoft.com/office/officeart/2005/8/layout/default"/>
    <dgm:cxn modelId="{BD4CD0E6-0DCE-9744-8A76-95DC708B0BD6}" type="presOf" srcId="{9AEEC39E-1AAE-427E-A923-DAAEAFCDC8BF}" destId="{67799E75-E675-E248-A369-1AC3BE19E244}" srcOrd="0" destOrd="0" presId="urn:microsoft.com/office/officeart/2005/8/layout/default"/>
    <dgm:cxn modelId="{83E305F7-7E58-1246-879A-D4B1DA893382}" type="presParOf" srcId="{C362C816-1B8B-B049-84BA-5019DE719021}" destId="{DD26CAD7-A231-8E4B-B45D-E94BA1D83F89}" srcOrd="0" destOrd="0" presId="urn:microsoft.com/office/officeart/2005/8/layout/default"/>
    <dgm:cxn modelId="{3620525F-A844-0F43-9746-D64576CC7932}" type="presParOf" srcId="{C362C816-1B8B-B049-84BA-5019DE719021}" destId="{18BC7757-9F93-DF40-9340-DDA5087409E1}" srcOrd="1" destOrd="0" presId="urn:microsoft.com/office/officeart/2005/8/layout/default"/>
    <dgm:cxn modelId="{4872CCCA-2127-4C4F-AC58-6AE5DBA2FD16}" type="presParOf" srcId="{C362C816-1B8B-B049-84BA-5019DE719021}" destId="{67799E75-E675-E248-A369-1AC3BE19E244}" srcOrd="2" destOrd="0" presId="urn:microsoft.com/office/officeart/2005/8/layout/default"/>
    <dgm:cxn modelId="{C721CBB0-083C-424F-A049-61D4D31BDA75}" type="presParOf" srcId="{C362C816-1B8B-B049-84BA-5019DE719021}" destId="{E618B116-73F5-F94C-943D-D1E57BFFE9A1}" srcOrd="3" destOrd="0" presId="urn:microsoft.com/office/officeart/2005/8/layout/default"/>
    <dgm:cxn modelId="{62151C7C-F0F8-964C-A3FE-560FB8E77057}" type="presParOf" srcId="{C362C816-1B8B-B049-84BA-5019DE719021}" destId="{B182C0E2-D645-6F43-BE48-CF485A271C58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26CAD7-A231-8E4B-B45D-E94BA1D83F89}">
      <dsp:nvSpPr>
        <dsp:cNvPr id="0" name=""/>
        <dsp:cNvSpPr/>
      </dsp:nvSpPr>
      <dsp:spPr>
        <a:xfrm>
          <a:off x="0" y="852497"/>
          <a:ext cx="3286125" cy="1971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Helpful for very simple calculations (additions, subtractions, non-iterative calculations) of large datasets</a:t>
          </a:r>
        </a:p>
      </dsp:txBody>
      <dsp:txXfrm>
        <a:off x="0" y="852497"/>
        <a:ext cx="3286125" cy="1971675"/>
      </dsp:txXfrm>
    </dsp:sp>
    <dsp:sp modelId="{67799E75-E675-E248-A369-1AC3BE19E244}">
      <dsp:nvSpPr>
        <dsp:cNvPr id="0" name=""/>
        <dsp:cNvSpPr/>
      </dsp:nvSpPr>
      <dsp:spPr>
        <a:xfrm>
          <a:off x="3614737" y="852497"/>
          <a:ext cx="3286125" cy="1971675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Draws data from HDFS</a:t>
          </a:r>
        </a:p>
      </dsp:txBody>
      <dsp:txXfrm>
        <a:off x="3614737" y="852497"/>
        <a:ext cx="3286125" cy="1971675"/>
      </dsp:txXfrm>
    </dsp:sp>
    <dsp:sp modelId="{B182C0E2-D645-6F43-BE48-CF485A271C58}">
      <dsp:nvSpPr>
        <dsp:cNvPr id="0" name=""/>
        <dsp:cNvSpPr/>
      </dsp:nvSpPr>
      <dsp:spPr>
        <a:xfrm>
          <a:off x="7229475" y="852497"/>
          <a:ext cx="3286125" cy="1971675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Is created to distribute the data calculations and create ‘fail-over’, with a ‘shuffle’</a:t>
          </a:r>
        </a:p>
      </dsp:txBody>
      <dsp:txXfrm>
        <a:off x="7229475" y="852497"/>
        <a:ext cx="3286125" cy="19716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945F6D-A966-D54A-8C94-E2B3756708FC}" type="datetimeFigureOut">
              <a:rPr lang="en-US" smtClean="0"/>
              <a:t>6/15/17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83C7CC-BC3E-BF40-BC67-1EC333E6B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492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8FA31-24CA-8748-A33A-2E3287356C6B}" type="datetimeFigureOut">
              <a:rPr lang="en-US" smtClean="0"/>
              <a:t>6/15/17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1684B-6D4B-4646-BC93-B4A3C456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822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8FA31-24CA-8748-A33A-2E3287356C6B}" type="datetimeFigureOut">
              <a:rPr lang="en-US" smtClean="0"/>
              <a:t>6/15/17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1684B-6D4B-4646-BC93-B4A3C456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78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8FA31-24CA-8748-A33A-2E3287356C6B}" type="datetimeFigureOut">
              <a:rPr lang="en-US" smtClean="0"/>
              <a:t>6/15/17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1684B-6D4B-4646-BC93-B4A3C456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02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8FA31-24CA-8748-A33A-2E3287356C6B}" type="datetimeFigureOut">
              <a:rPr lang="en-US" smtClean="0"/>
              <a:t>6/15/17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1684B-6D4B-4646-BC93-B4A3C456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63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8FA31-24CA-8748-A33A-2E3287356C6B}" type="datetimeFigureOut">
              <a:rPr lang="en-US" smtClean="0"/>
              <a:t>6/15/17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1684B-6D4B-4646-BC93-B4A3C456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36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8FA31-24CA-8748-A33A-2E3287356C6B}" type="datetimeFigureOut">
              <a:rPr lang="en-US" smtClean="0"/>
              <a:t>6/15/17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1684B-6D4B-4646-BC93-B4A3C456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609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8FA31-24CA-8748-A33A-2E3287356C6B}" type="datetimeFigureOut">
              <a:rPr lang="en-US" smtClean="0"/>
              <a:t>6/15/17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1684B-6D4B-4646-BC93-B4A3C456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081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8FA31-24CA-8748-A33A-2E3287356C6B}" type="datetimeFigureOut">
              <a:rPr lang="en-US" smtClean="0"/>
              <a:t>6/15/17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1684B-6D4B-4646-BC93-B4A3C456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672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8FA31-24CA-8748-A33A-2E3287356C6B}" type="datetimeFigureOut">
              <a:rPr lang="en-US" smtClean="0"/>
              <a:t>6/15/17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1684B-6D4B-4646-BC93-B4A3C456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780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8FA31-24CA-8748-A33A-2E3287356C6B}" type="datetimeFigureOut">
              <a:rPr lang="en-US" smtClean="0"/>
              <a:t>6/15/17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1684B-6D4B-4646-BC93-B4A3C456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565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8FA31-24CA-8748-A33A-2E3287356C6B}" type="datetimeFigureOut">
              <a:rPr lang="en-US" smtClean="0"/>
              <a:t>6/15/17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1684B-6D4B-4646-BC93-B4A3C456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09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8FA31-24CA-8748-A33A-2E3287356C6B}" type="datetimeFigureOut">
              <a:rPr lang="en-US" smtClean="0"/>
              <a:t>6/15/17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1684B-6D4B-4646-BC93-B4A3C456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7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 title="intersecting circles">
            <a:extLst/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31" name="Oval 5">
              <a:extLst/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32" name="Oval 31">
              <a:extLst/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33" name="Oval 5">
              <a:extLst/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35" name="Rectangle 34" title="ribbon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chemeClr val="bg2"/>
                </a:solidFill>
              </a:rPr>
              <a:t>Basic Intro to Hadoop + MapReduce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1300"/>
              <a:t>Women in Data Science</a:t>
            </a:r>
          </a:p>
          <a:p>
            <a:pPr>
              <a:lnSpc>
                <a:spcPct val="70000"/>
              </a:lnSpc>
            </a:pPr>
            <a:r>
              <a:rPr lang="en-US" sz="1300"/>
              <a:t>Workshop on Hadoop, MapReduce &amp; Spark</a:t>
            </a:r>
          </a:p>
          <a:p>
            <a:pPr>
              <a:lnSpc>
                <a:spcPct val="70000"/>
              </a:lnSpc>
            </a:pPr>
            <a:r>
              <a:rPr lang="en-US" sz="1300"/>
              <a:t>June 15, 2017</a:t>
            </a:r>
          </a:p>
        </p:txBody>
      </p:sp>
    </p:spTree>
    <p:extLst>
      <p:ext uri="{BB962C8B-B14F-4D97-AF65-F5344CB8AC3E}">
        <p14:creationId xmlns:p14="http://schemas.microsoft.com/office/powerpoint/2010/main" val="1108068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774887"/>
            <a:ext cx="6780700" cy="5305897"/>
          </a:xfrm>
          <a:prstGeom prst="rect">
            <a:avLst/>
          </a:prstGeom>
        </p:spPr>
      </p:pic>
      <p:sp>
        <p:nvSpPr>
          <p:cNvPr id="22" name="Down Arrow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sz="23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Hadoop Ecosystem is Complex, but was created to distribute calculations of very large datasets in a storage format called Hadoop File System (HDFS) + MapReduce</a:t>
            </a:r>
          </a:p>
        </p:txBody>
      </p:sp>
    </p:spTree>
    <p:extLst>
      <p:ext uri="{BB962C8B-B14F-4D97-AF65-F5344CB8AC3E}">
        <p14:creationId xmlns:p14="http://schemas.microsoft.com/office/powerpoint/2010/main" val="319590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573"/>
            <a:ext cx="12192000" cy="18558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MapReduce: An Oldie but (sometimes) A ‘Goodie’</a:t>
            </a:r>
          </a:p>
        </p:txBody>
      </p:sp>
      <p:graphicFrame>
        <p:nvGraphicFramePr>
          <p:cNvPr id="24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9824749"/>
              </p:ext>
            </p:extLst>
          </p:nvPr>
        </p:nvGraphicFramePr>
        <p:xfrm>
          <a:off x="838200" y="2500291"/>
          <a:ext cx="10515600" cy="3676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0117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1466"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  <p:cxnSp>
        <p:nvCxnSpPr>
          <p:cNvPr id="27" name="Straight Connector 2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70000"/>
              </a:lnSpc>
            </a:pPr>
            <a:r>
              <a:rPr lang="en-US" sz="5100"/>
              <a:t>But you don’t need Hadoop to perform a MapReduce!</a:t>
            </a:r>
          </a:p>
        </p:txBody>
      </p:sp>
    </p:spTree>
    <p:extLst>
      <p:ext uri="{BB962C8B-B14F-4D97-AF65-F5344CB8AC3E}">
        <p14:creationId xmlns:p14="http://schemas.microsoft.com/office/powerpoint/2010/main" val="650018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772" y="307731"/>
            <a:ext cx="2618452" cy="39976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092" y="307731"/>
            <a:ext cx="4581819" cy="39976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70000"/>
              </a:lnSpc>
            </a:pPr>
            <a:r>
              <a:rPr lang="en-US" sz="3800">
                <a:solidFill>
                  <a:schemeClr val="bg1"/>
                </a:solidFill>
              </a:rPr>
              <a:t>Code is simple, use a std.in and std.out and shuffle in between</a:t>
            </a:r>
          </a:p>
        </p:txBody>
      </p:sp>
    </p:spTree>
    <p:extLst>
      <p:ext uri="{BB962C8B-B14F-4D97-AF65-F5344CB8AC3E}">
        <p14:creationId xmlns:p14="http://schemas.microsoft.com/office/powerpoint/2010/main" val="127470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</TotalTime>
  <Words>121</Words>
  <Application>Microsoft Macintosh PowerPoint</Application>
  <PresentationFormat>Widescreen</PresentationFormat>
  <Paragraphs>11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</vt:lpstr>
      <vt:lpstr>Calibri Light</vt:lpstr>
      <vt:lpstr>Arial</vt:lpstr>
      <vt:lpstr>Office Theme</vt:lpstr>
      <vt:lpstr>Basic Intro to Hadoop + MapReduce</vt:lpstr>
      <vt:lpstr>Hadoop Ecosystem is Complex, but was created to distribute calculations of very large datasets in a storage format called Hadoop File System (HDFS) + MapReduce</vt:lpstr>
      <vt:lpstr>MapReduce: An Oldie but (sometimes) A ‘Goodie’</vt:lpstr>
      <vt:lpstr>But you don’t need Hadoop to perform a MapReduce!</vt:lpstr>
      <vt:lpstr>Code is simple, use a std.in and std.out and shuffle in between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Intro to Hadoop + MapReduce</dc:title>
  <dc:creator>Jennifer Davis</dc:creator>
  <cp:lastModifiedBy>Jennifer Davis</cp:lastModifiedBy>
  <cp:revision>4</cp:revision>
  <dcterms:created xsi:type="dcterms:W3CDTF">2017-06-15T17:19:58Z</dcterms:created>
  <dcterms:modified xsi:type="dcterms:W3CDTF">2017-06-16T02:15:00Z</dcterms:modified>
</cp:coreProperties>
</file>